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506" r:id="rId2"/>
    <p:sldId id="723" r:id="rId3"/>
    <p:sldId id="724" r:id="rId4"/>
    <p:sldId id="564" r:id="rId5"/>
    <p:sldId id="728" r:id="rId6"/>
    <p:sldId id="729" r:id="rId7"/>
    <p:sldId id="730" r:id="rId8"/>
    <p:sldId id="731" r:id="rId9"/>
    <p:sldId id="732" r:id="rId10"/>
    <p:sldId id="733" r:id="rId11"/>
    <p:sldId id="734" r:id="rId12"/>
    <p:sldId id="725" r:id="rId13"/>
    <p:sldId id="737" r:id="rId14"/>
    <p:sldId id="736" r:id="rId15"/>
    <p:sldId id="738" r:id="rId16"/>
    <p:sldId id="740" r:id="rId17"/>
    <p:sldId id="741" r:id="rId18"/>
    <p:sldId id="742" r:id="rId19"/>
    <p:sldId id="743" r:id="rId20"/>
    <p:sldId id="726" r:id="rId21"/>
    <p:sldId id="596" r:id="rId22"/>
    <p:sldId id="597" r:id="rId23"/>
    <p:sldId id="749" r:id="rId24"/>
    <p:sldId id="750" r:id="rId25"/>
    <p:sldId id="748" r:id="rId26"/>
    <p:sldId id="727" r:id="rId27"/>
    <p:sldId id="745" r:id="rId28"/>
    <p:sldId id="747" r:id="rId29"/>
    <p:sldId id="746" r:id="rId30"/>
    <p:sldId id="744" r:id="rId3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45" autoAdjust="0"/>
    <p:restoredTop sz="75140" autoAdjust="0"/>
  </p:normalViewPr>
  <p:slideViewPr>
    <p:cSldViewPr snapToGrid="0">
      <p:cViewPr varScale="1">
        <p:scale>
          <a:sx n="80" d="100"/>
          <a:sy n="80" d="100"/>
        </p:scale>
        <p:origin x="216" y="4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BB8C7-C9FE-451A-AFD5-884AA006ED43}" type="datetimeFigureOut">
              <a:rPr lang="en-US" smtClean="0"/>
              <a:t>7/9/20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3B2E0-F841-4DF0-86E7-486D3B83D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1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81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263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282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19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– incorporate temporal information (e.g., time of diagnosis code)</a:t>
            </a:r>
          </a:p>
          <a:p>
            <a:r>
              <a:rPr lang="en-US" dirty="0"/>
              <a:t>2 -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2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may happen outside of Duke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84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easy 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59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presence or absence – or could be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5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presence or absence – or could be counts</a:t>
            </a:r>
          </a:p>
          <a:p>
            <a:r>
              <a:rPr lang="en-US" dirty="0"/>
              <a:t>Too many codes… we will discuss ways to deal with this in our NLP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04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presence or absence – or could be counts</a:t>
            </a:r>
          </a:p>
          <a:p>
            <a:r>
              <a:rPr lang="en-US" dirty="0"/>
              <a:t>Too many codes… we will discuss ways to deal with this in our NLP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830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presence or absence – or could be counts</a:t>
            </a:r>
          </a:p>
          <a:p>
            <a:r>
              <a:rPr lang="en-US" dirty="0"/>
              <a:t>Too many codes… we will discuss ways to deal with this in our NLP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64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presence or absence – or could be counts</a:t>
            </a:r>
          </a:p>
          <a:p>
            <a:r>
              <a:rPr lang="en-US" dirty="0"/>
              <a:t>Too many codes… we will discuss ways to deal with this in our NLP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190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 presence or absence – or could be counts</a:t>
            </a:r>
          </a:p>
          <a:p>
            <a:r>
              <a:rPr lang="en-US" dirty="0"/>
              <a:t>Too many codes… we will discuss ways to deal with this in our NLP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947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7/9/20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9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7/9/20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90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7/9/20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53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7/9/20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1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7/9/20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0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7/9/20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3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7/9/20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8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7/9/20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19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7/9/20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964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7/9/20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53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7/9/20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11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Duke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88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rgbClr val="001A57"/>
          </a:solidFill>
          <a:latin typeface="Helvetica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ediatrics.aappublications.org/content/128/2/344/tab-figures-data#fn-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ediatrics.aappublications.org/content/128/2/344/tab-figures-data#fn-8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f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748028"/>
            <a:ext cx="10363200" cy="3189721"/>
          </a:xfrm>
        </p:spPr>
        <p:txBody>
          <a:bodyPr>
            <a:normAutofit fontScale="90000"/>
          </a:bodyPr>
          <a:lstStyle/>
          <a:p>
            <a:pPr>
              <a:spcAft>
                <a:spcPts val="1200"/>
              </a:spcAft>
            </a:pPr>
            <a:r>
              <a:rPr lang="en-US" sz="5300" dirty="0"/>
              <a:t>Machine Learning Case Study: </a:t>
            </a:r>
            <a:br>
              <a:rPr lang="en-US" sz="5300" dirty="0"/>
            </a:br>
            <a:br>
              <a:rPr lang="en-US" sz="5300" dirty="0"/>
            </a:br>
            <a:r>
              <a:rPr lang="en-US" sz="4400" dirty="0"/>
              <a:t>Prediction of Neurodevelopmental Disorders from the Electronic Health Record</a:t>
            </a:r>
            <a:br>
              <a:rPr lang="en-US" dirty="0"/>
            </a:br>
            <a:br>
              <a:rPr lang="en-US" sz="3600" dirty="0"/>
            </a:br>
            <a:r>
              <a:rPr lang="en-US" sz="3600" dirty="0"/>
              <a:t>July 11, 2020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7219" y="4276881"/>
            <a:ext cx="6137564" cy="1655763"/>
          </a:xfrm>
        </p:spPr>
        <p:txBody>
          <a:bodyPr>
            <a:normAutofit lnSpcReduction="10000"/>
          </a:bodyPr>
          <a:lstStyle/>
          <a:p>
            <a:endParaRPr lang="en-US" sz="2400" dirty="0"/>
          </a:p>
          <a:p>
            <a:r>
              <a:rPr lang="en-US" sz="2400" dirty="0" err="1"/>
              <a:t>MMCi</a:t>
            </a:r>
            <a:r>
              <a:rPr lang="en-US" sz="2400" dirty="0"/>
              <a:t> Applied Data Science</a:t>
            </a:r>
          </a:p>
          <a:p>
            <a:endParaRPr lang="en-US" sz="2400" dirty="0"/>
          </a:p>
          <a:p>
            <a:r>
              <a:rPr lang="en-US" sz="2400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179683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0162-CD4E-4B40-8C3F-AD49DAA0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899478"/>
            <a:ext cx="4389120" cy="4053521"/>
          </a:xfrm>
        </p:spPr>
        <p:txBody>
          <a:bodyPr/>
          <a:lstStyle/>
          <a:p>
            <a:r>
              <a:rPr lang="en-US" dirty="0"/>
              <a:t>ADHD Computable Phenotype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C0DA8-4CC8-D343-806A-9CCD33CF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779" y="122239"/>
            <a:ext cx="6767286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380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696-3591-C44B-A9F2-4271ABF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simplifications are we making?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07CC083-CBCF-5E4D-9D2C-22205C2A1753}"/>
              </a:ext>
            </a:extLst>
          </p:cNvPr>
          <p:cNvSpPr/>
          <p:nvPr/>
        </p:nvSpPr>
        <p:spPr>
          <a:xfrm rot="16200000">
            <a:off x="4238288" y="623021"/>
            <a:ext cx="350344" cy="5784248"/>
          </a:xfrm>
          <a:prstGeom prst="leftBrace">
            <a:avLst>
              <a:gd name="adj1" fmla="val 8333"/>
              <a:gd name="adj2" fmla="val 2468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285172-7031-0349-9360-B24D1DB3A00C}"/>
                  </a:ext>
                </a:extLst>
              </p:cNvPr>
              <p:cNvSpPr txBox="1"/>
              <p:nvPr/>
            </p:nvSpPr>
            <p:spPr>
              <a:xfrm>
                <a:off x="2778049" y="3877721"/>
                <a:ext cx="2987135" cy="953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97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9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data/features for patient </a:t>
                </a:r>
                <a:r>
                  <a:rPr lang="en-US" sz="2797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2797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285172-7031-0349-9360-B24D1DB3A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049" y="3877721"/>
                <a:ext cx="2987135" cy="953210"/>
              </a:xfrm>
              <a:prstGeom prst="rect">
                <a:avLst/>
              </a:prstGeom>
              <a:blipFill>
                <a:blip r:embed="rId2"/>
                <a:stretch>
                  <a:fillRect l="-4237" t="-5263" r="-678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688593-EFB5-D647-928E-4CD0B39ADA04}"/>
                  </a:ext>
                </a:extLst>
              </p:cNvPr>
              <p:cNvSpPr txBox="1"/>
              <p:nvPr/>
            </p:nvSpPr>
            <p:spPr>
              <a:xfrm>
                <a:off x="8515761" y="3277853"/>
                <a:ext cx="2671356" cy="138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797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9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autism diagnosis (yes/no)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688593-EFB5-D647-928E-4CD0B39A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761" y="3277853"/>
                <a:ext cx="2671356" cy="1383649"/>
              </a:xfrm>
              <a:prstGeom prst="rect">
                <a:avLst/>
              </a:prstGeom>
              <a:blipFill>
                <a:blip r:embed="rId3"/>
                <a:stretch>
                  <a:fillRect l="-4739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0CEBE3E-9EA2-8142-8159-96B7EC8D786F}"/>
              </a:ext>
            </a:extLst>
          </p:cNvPr>
          <p:cNvSpPr txBox="1"/>
          <p:nvPr/>
        </p:nvSpPr>
        <p:spPr>
          <a:xfrm>
            <a:off x="981619" y="5237996"/>
            <a:ext cx="10134313" cy="903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>
                <a:solidFill>
                  <a:srgbClr val="C00000"/>
                </a:solidFill>
              </a:rPr>
              <a:t>Data are also collected over time…</a:t>
            </a:r>
          </a:p>
          <a:p>
            <a:r>
              <a:rPr lang="en-US" sz="2636" dirty="0">
                <a:solidFill>
                  <a:srgbClr val="C00000"/>
                </a:solidFill>
              </a:rPr>
              <a:t>Many values for a given feature. Which ones, and how many, do we use?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77238B9-BED6-C64D-9058-10A0ADF7A36B}"/>
              </a:ext>
            </a:extLst>
          </p:cNvPr>
          <p:cNvGraphicFramePr>
            <a:graphicFrameLocks noGrp="1"/>
          </p:cNvGraphicFramePr>
          <p:nvPr/>
        </p:nvGraphicFramePr>
        <p:xfrm>
          <a:off x="1521336" y="2444717"/>
          <a:ext cx="5784248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043894517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667B7A-9412-734D-B315-A6D303F3E782}"/>
              </a:ext>
            </a:extLst>
          </p:cNvPr>
          <p:cNvGraphicFramePr>
            <a:graphicFrameLocks noGrp="1"/>
          </p:cNvGraphicFramePr>
          <p:nvPr/>
        </p:nvGraphicFramePr>
        <p:xfrm>
          <a:off x="8344310" y="2444716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7184A484-14A2-564F-9BB9-98F74137F2B3}"/>
              </a:ext>
            </a:extLst>
          </p:cNvPr>
          <p:cNvSpPr/>
          <p:nvPr/>
        </p:nvSpPr>
        <p:spPr>
          <a:xfrm>
            <a:off x="918252" y="1417639"/>
            <a:ext cx="6820969" cy="3580938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47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DF9D-014C-F842-8095-59FA3279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EHR?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30692-F104-3C4A-B145-029F7AD57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b="1" dirty="0"/>
              <a:t>Structured Data</a:t>
            </a:r>
          </a:p>
        </p:txBody>
      </p:sp>
    </p:spTree>
    <p:extLst>
      <p:ext uri="{BB962C8B-B14F-4D97-AF65-F5344CB8AC3E}">
        <p14:creationId xmlns:p14="http://schemas.microsoft.com/office/powerpoint/2010/main" val="2037067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DF9D-014C-F842-8095-59FA3279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EHR?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30692-F104-3C4A-B145-029F7AD57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25195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1" dirty="0"/>
              <a:t>Structured Data</a:t>
            </a:r>
          </a:p>
          <a:p>
            <a:pPr marL="1276336" lvl="1" indent="-742950"/>
            <a:r>
              <a:rPr lang="en-US" sz="3200" dirty="0"/>
              <a:t>Demographics: don’t change over time -&gt; EASY</a:t>
            </a:r>
          </a:p>
          <a:p>
            <a:pPr marL="1276336" lvl="1" indent="-7429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59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DF9D-014C-F842-8095-59FA3279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EHR?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30692-F104-3C4A-B145-029F7AD57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25195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1" dirty="0"/>
              <a:t>Structured Data</a:t>
            </a:r>
          </a:p>
          <a:p>
            <a:pPr marL="1276336" lvl="1" indent="-742950"/>
            <a:r>
              <a:rPr lang="en-US" sz="3200" dirty="0"/>
              <a:t>Demographics: don’t change over time -&gt; EASY</a:t>
            </a:r>
          </a:p>
          <a:p>
            <a:pPr marL="1276336" lvl="1" indent="-742950"/>
            <a:r>
              <a:rPr lang="en-US" sz="3200" dirty="0"/>
              <a:t>Dx Codes: observed over time; thousands of codes</a:t>
            </a:r>
          </a:p>
          <a:p>
            <a:pPr marL="1276336" lvl="1" indent="-742950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431E6F-5B5F-4A40-A67B-5A64A9747E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234011"/>
              </p:ext>
            </p:extLst>
          </p:nvPr>
        </p:nvGraphicFramePr>
        <p:xfrm>
          <a:off x="3203876" y="3970825"/>
          <a:ext cx="5784248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043894517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4E27C64-ADC8-A04C-BA54-82BDA3D10DC3}"/>
              </a:ext>
            </a:extLst>
          </p:cNvPr>
          <p:cNvSpPr txBox="1"/>
          <p:nvPr/>
        </p:nvSpPr>
        <p:spPr>
          <a:xfrm rot="18054908">
            <a:off x="1634613" y="5603182"/>
            <a:ext cx="2507682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/>
              <a:t>Code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4FDC0C-42CF-FD47-8EF6-5622E93CE9AF}"/>
              </a:ext>
            </a:extLst>
          </p:cNvPr>
          <p:cNvSpPr txBox="1"/>
          <p:nvPr/>
        </p:nvSpPr>
        <p:spPr>
          <a:xfrm rot="18054908">
            <a:off x="6785509" y="5633324"/>
            <a:ext cx="2507682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/>
              <a:t>Code 68,000</a:t>
            </a:r>
          </a:p>
        </p:txBody>
      </p:sp>
    </p:spTree>
    <p:extLst>
      <p:ext uri="{BB962C8B-B14F-4D97-AF65-F5344CB8AC3E}">
        <p14:creationId xmlns:p14="http://schemas.microsoft.com/office/powerpoint/2010/main" val="1718182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DF9D-014C-F842-8095-59FA3279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EHR?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30692-F104-3C4A-B145-029F7AD57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25195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1" dirty="0"/>
              <a:t>Structured Data</a:t>
            </a:r>
          </a:p>
          <a:p>
            <a:pPr marL="1276336" lvl="1" indent="-742950"/>
            <a:r>
              <a:rPr lang="en-US" sz="3200" dirty="0"/>
              <a:t>Demographics: don’t change over time -&gt; EASY</a:t>
            </a:r>
          </a:p>
          <a:p>
            <a:pPr marL="1276336" lvl="1" indent="-742950"/>
            <a:r>
              <a:rPr lang="en-US" sz="3200" dirty="0"/>
              <a:t>Dx Codes: observed over time; thousands of codes</a:t>
            </a:r>
          </a:p>
          <a:p>
            <a:pPr marL="1276336" lvl="1" indent="-742950"/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431E6F-5B5F-4A40-A67B-5A64A9747E04}"/>
              </a:ext>
            </a:extLst>
          </p:cNvPr>
          <p:cNvGraphicFramePr>
            <a:graphicFrameLocks noGrp="1"/>
          </p:cNvGraphicFramePr>
          <p:nvPr/>
        </p:nvGraphicFramePr>
        <p:xfrm>
          <a:off x="3203876" y="3970825"/>
          <a:ext cx="5784248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043894517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4E27C64-ADC8-A04C-BA54-82BDA3D10DC3}"/>
              </a:ext>
            </a:extLst>
          </p:cNvPr>
          <p:cNvSpPr txBox="1"/>
          <p:nvPr/>
        </p:nvSpPr>
        <p:spPr>
          <a:xfrm rot="18054908">
            <a:off x="1634613" y="5603182"/>
            <a:ext cx="2507682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/>
              <a:t>Code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4FDC0C-42CF-FD47-8EF6-5622E93CE9AF}"/>
              </a:ext>
            </a:extLst>
          </p:cNvPr>
          <p:cNvSpPr txBox="1"/>
          <p:nvPr/>
        </p:nvSpPr>
        <p:spPr>
          <a:xfrm rot="18054908">
            <a:off x="6785509" y="5633324"/>
            <a:ext cx="2507682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/>
              <a:t>Code 68,000</a:t>
            </a:r>
          </a:p>
        </p:txBody>
      </p:sp>
    </p:spTree>
    <p:extLst>
      <p:ext uri="{BB962C8B-B14F-4D97-AF65-F5344CB8AC3E}">
        <p14:creationId xmlns:p14="http://schemas.microsoft.com/office/powerpoint/2010/main" val="108459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DF9D-014C-F842-8095-59FA3279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EHR?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30692-F104-3C4A-B145-029F7AD57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25195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1" dirty="0"/>
              <a:t>Structured Data</a:t>
            </a:r>
          </a:p>
          <a:p>
            <a:pPr marL="1276336" lvl="1" indent="-742950"/>
            <a:r>
              <a:rPr lang="en-US" sz="3200" dirty="0"/>
              <a:t>Demographics: don’t change over time -&gt; EASY</a:t>
            </a:r>
          </a:p>
          <a:p>
            <a:pPr marL="1276336" lvl="1" indent="-742950"/>
            <a:r>
              <a:rPr lang="en-US" sz="3200" dirty="0"/>
              <a:t>Dx Codes: observed over time; thousands of codes</a:t>
            </a:r>
          </a:p>
          <a:p>
            <a:pPr marL="1276336" lvl="1" indent="-742950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C9437-1B3C-1C49-B7D2-8D8E0BB19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4237990"/>
            <a:ext cx="112395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94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DF9D-014C-F842-8095-59FA3279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EHR?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30692-F104-3C4A-B145-029F7AD57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25195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1" dirty="0"/>
              <a:t>Structured Data</a:t>
            </a:r>
          </a:p>
          <a:p>
            <a:pPr marL="1276336" lvl="1" indent="-742950"/>
            <a:r>
              <a:rPr lang="en-US" sz="3200" dirty="0"/>
              <a:t>Demographics: don’t change over time -&gt; EASY</a:t>
            </a:r>
          </a:p>
          <a:p>
            <a:pPr marL="1276336" lvl="1" indent="-742950"/>
            <a:r>
              <a:rPr lang="en-US" sz="3200" dirty="0"/>
              <a:t>Dx Codes: observed over time; thousands of codes</a:t>
            </a:r>
          </a:p>
          <a:p>
            <a:pPr marL="1276336" lvl="1" indent="-742950"/>
            <a:r>
              <a:rPr lang="en-US" sz="3200" dirty="0"/>
              <a:t>Encounter details</a:t>
            </a:r>
          </a:p>
          <a:p>
            <a:pPr marL="1276336" lvl="1" indent="-7429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549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DF9D-014C-F842-8095-59FA3279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EHR?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30692-F104-3C4A-B145-029F7AD57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25195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1" dirty="0"/>
              <a:t>Structured Data</a:t>
            </a:r>
          </a:p>
          <a:p>
            <a:pPr marL="1276336" lvl="1" indent="-742950"/>
            <a:r>
              <a:rPr lang="en-US" sz="3200" dirty="0"/>
              <a:t>Demographics: don’t change over time -&gt; EASY</a:t>
            </a:r>
          </a:p>
          <a:p>
            <a:pPr marL="1276336" lvl="1" indent="-742950"/>
            <a:r>
              <a:rPr lang="en-US" sz="3200" dirty="0"/>
              <a:t>Dx Codes: observed over time; thousands of codes</a:t>
            </a:r>
          </a:p>
          <a:p>
            <a:pPr marL="1276336" lvl="1" indent="-742950"/>
            <a:r>
              <a:rPr lang="en-US" sz="3200" dirty="0"/>
              <a:t>Encounter details</a:t>
            </a:r>
          </a:p>
          <a:p>
            <a:pPr marL="1276336" lvl="1" indent="-742950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1A1668-EC94-4245-8163-23A36900DE93}"/>
              </a:ext>
            </a:extLst>
          </p:cNvPr>
          <p:cNvSpPr/>
          <p:nvPr/>
        </p:nvSpPr>
        <p:spPr>
          <a:xfrm>
            <a:off x="2213937" y="1600202"/>
            <a:ext cx="7764125" cy="4354584"/>
          </a:xfrm>
          <a:prstGeom prst="rect">
            <a:avLst/>
          </a:prstGeom>
          <a:solidFill>
            <a:srgbClr val="300A2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2145-37DF-5A4F-B310-41A30ED583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" r="-1" b="851"/>
          <a:stretch/>
        </p:blipFill>
        <p:spPr>
          <a:xfrm>
            <a:off x="2408030" y="1777244"/>
            <a:ext cx="7430348" cy="396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63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DF9D-014C-F842-8095-59FA3279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EHR?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30692-F104-3C4A-B145-029F7AD57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693918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b="1" dirty="0"/>
              <a:t>Structured Data</a:t>
            </a:r>
          </a:p>
          <a:p>
            <a:pPr marL="1276336" lvl="1" indent="-742950"/>
            <a:r>
              <a:rPr lang="en-US" sz="3200" dirty="0"/>
              <a:t>Demographics: don’t change over time -&gt; EASY</a:t>
            </a:r>
          </a:p>
          <a:p>
            <a:pPr marL="1276336" lvl="1" indent="-742950"/>
            <a:r>
              <a:rPr lang="en-US" sz="3200" dirty="0"/>
              <a:t>Dx Codes: observed over time; thousands of codes</a:t>
            </a:r>
          </a:p>
          <a:p>
            <a:pPr marL="1276336" lvl="1" indent="-742950"/>
            <a:r>
              <a:rPr lang="en-US" sz="3200" dirty="0"/>
              <a:t>Encounter details</a:t>
            </a:r>
          </a:p>
          <a:p>
            <a:pPr marL="1276336" lvl="1" indent="-742950"/>
            <a:r>
              <a:rPr lang="en-US" sz="3200" dirty="0"/>
              <a:t>Procedure Codes</a:t>
            </a:r>
          </a:p>
          <a:p>
            <a:pPr marL="1276336" lvl="1" indent="-742950"/>
            <a:r>
              <a:rPr lang="en-US" sz="3200" dirty="0"/>
              <a:t>Vitals</a:t>
            </a:r>
          </a:p>
          <a:p>
            <a:pPr marL="1276336" lvl="1" indent="-742950"/>
            <a:r>
              <a:rPr lang="en-US" sz="3200" dirty="0"/>
              <a:t>Labs</a:t>
            </a:r>
          </a:p>
          <a:p>
            <a:pPr marL="1276336" lvl="1" indent="-7429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683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624" y="1447880"/>
            <a:ext cx="4643252" cy="1263006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98585" y="228918"/>
          <a:ext cx="6585540" cy="854877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279502">
                  <a:extLst>
                    <a:ext uri="{9D8B030D-6E8A-4147-A177-3AD203B41FA5}">
                      <a16:colId xmlns:a16="http://schemas.microsoft.com/office/drawing/2014/main" val="3802620890"/>
                    </a:ext>
                  </a:extLst>
                </a:gridCol>
                <a:gridCol w="1741336">
                  <a:extLst>
                    <a:ext uri="{9D8B030D-6E8A-4147-A177-3AD203B41FA5}">
                      <a16:colId xmlns:a16="http://schemas.microsoft.com/office/drawing/2014/main" val="2305080270"/>
                    </a:ext>
                  </a:extLst>
                </a:gridCol>
                <a:gridCol w="1564702">
                  <a:extLst>
                    <a:ext uri="{9D8B030D-6E8A-4147-A177-3AD203B41FA5}">
                      <a16:colId xmlns:a16="http://schemas.microsoft.com/office/drawing/2014/main" val="3893856217"/>
                    </a:ext>
                  </a:extLst>
                </a:gridCol>
              </a:tblGrid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effectLst/>
                        </a:rPr>
                        <a:t>Perinatal and Neonatal Factors (# studies)</a:t>
                      </a:r>
                      <a:endParaRPr lang="en-US" sz="1050" b="1" i="0" u="none" strike="noStrike" dirty="0">
                        <a:solidFill>
                          <a:srgbClr val="6B6B6B"/>
                        </a:solidFill>
                        <a:effectLst/>
                        <a:latin typeface="Inherit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sng" strike="noStrike" dirty="0">
                          <a:effectLst/>
                          <a:hlinkClick r:id="rId3"/>
                        </a:rPr>
                        <a:t>Results Across Studies</a:t>
                      </a:r>
                      <a:endParaRPr lang="en-US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sng" strike="noStrike" dirty="0">
                          <a:effectLst/>
                          <a:hlinkClick r:id="rId4"/>
                        </a:rPr>
                        <a:t>Summary Effect Estimate (95% CI)</a:t>
                      </a:r>
                      <a:endParaRPr lang="en-US" sz="1100" b="0" i="0" u="sng" strike="noStrike" dirty="0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966519844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effectLst/>
                        </a:rPr>
                        <a:t>Presentation</a:t>
                      </a:r>
                      <a:endParaRPr lang="en-US" sz="1050" b="1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 </a:t>
                      </a:r>
                      <a:endParaRPr lang="en-US" sz="1050" b="0" i="0" u="none" strike="noStrike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 </a:t>
                      </a:r>
                      <a:endParaRPr lang="en-US" sz="1050" b="0" i="0" u="none" strike="noStrike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2568992490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Abnormal presentation (15)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10−, 5↑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1.44 (1.07–1.94)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2592861645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Breech (4)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 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1.81 (1.21–2.71)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3046812241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effectLst/>
                        </a:rPr>
                        <a:t>Other perinatal factors</a:t>
                      </a:r>
                      <a:endParaRPr lang="en-US" sz="1050" b="1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 </a:t>
                      </a:r>
                      <a:endParaRPr lang="en-US" sz="1050" b="0" i="0" u="none" strike="noStrike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 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2088937871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Cord complications (14)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13−, 1↑</a:t>
                      </a:r>
                      <a:endParaRPr lang="en-US" sz="1050" b="0" i="0" u="none" strike="noStrike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1.50 (1.00–2.24)</a:t>
                      </a:r>
                      <a:endParaRPr lang="en-US" sz="1050" b="0" i="0" u="none" strike="noStrike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2556510046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Fetal distress (4)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3−, 1↑</a:t>
                      </a:r>
                      <a:endParaRPr lang="en-US" sz="1050" b="0" i="0" u="none" strike="noStrike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1.52 (1.09–2.12)</a:t>
                      </a:r>
                      <a:endParaRPr lang="en-US" sz="1050" b="0" i="0" u="none" strike="noStrike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3850505194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Birth injury or trauma (6)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6−</a:t>
                      </a:r>
                      <a:endParaRPr lang="en-US" sz="1050" b="0" i="0" u="none" strike="noStrike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4.90 (1.41–16.94)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90412646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Twins or multiple birth (10)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7−, 3↑</a:t>
                      </a:r>
                      <a:endParaRPr lang="en-US" sz="1050" b="0" i="0" u="none" strike="noStrike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1.77 (1.23–2.55)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475082691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Maternal hemorrhage (4)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3−, 1↑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2.39 (1.35–4.21)</a:t>
                      </a:r>
                      <a:endParaRPr lang="en-US" sz="1050" b="0" i="0" u="none" strike="noStrike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4215506721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effectLst/>
                        </a:rPr>
                        <a:t>Birth weight and size</a:t>
                      </a:r>
                      <a:endParaRPr lang="en-US" sz="1050" b="1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 </a:t>
                      </a:r>
                      <a:endParaRPr lang="en-US" sz="1050" b="0" i="0" u="none" strike="noStrike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 </a:t>
                      </a:r>
                      <a:endParaRPr lang="en-US" sz="1050" b="0" i="0" u="none" strike="noStrike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1071694248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Total birth weight (decreased) (15)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12−, 2↑, 1↓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 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1485140226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Low birth weight (&lt;2500 g) (15)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8−, 7↑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1.63 (1.19–2.33)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1692990124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Small for gestational age (10)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7−, 3↑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1.35 (1.14–1.61)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1614285098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effectLst/>
                        </a:rPr>
                        <a:t>Clinical impression</a:t>
                      </a:r>
                      <a:endParaRPr lang="en-US" sz="1050" b="1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 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 </a:t>
                      </a:r>
                      <a:endParaRPr lang="en-US" sz="1050" b="0" i="0" u="none" strike="noStrike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987028774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Congenital malformation (11)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4−, 7↑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1.80 (1.42–2.82)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3178713446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effectLst/>
                        </a:rPr>
                        <a:t>Apgar score</a:t>
                      </a:r>
                      <a:endParaRPr lang="en-US" sz="1050" b="1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 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/>
                        </a:rPr>
                        <a:t> </a:t>
                      </a:r>
                      <a:endParaRPr lang="en-US" sz="1050" b="0" i="0" u="none" strike="noStrike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3441576987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Low 5-minute Apgar score (8)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6−, 2↑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1.67 (1.24–2.26)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816011913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effectLst/>
                        </a:rPr>
                        <a:t>Neonatal Status</a:t>
                      </a:r>
                      <a:endParaRPr lang="en-US" sz="1050" b="1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 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 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2244132324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Feeding difficulties (3)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2↑, 1−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3.35 (1.33–8.40)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1172614220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Meconium aspirated (3)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2−, 1↑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7.34 (2.30–23.47)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2558539372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b="1" u="none" strike="noStrike" dirty="0">
                          <a:effectLst/>
                        </a:rPr>
                        <a:t>Neonatal medical conditions</a:t>
                      </a:r>
                      <a:endParaRPr lang="en-US" sz="1050" b="1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 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 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736692421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Anemia (4)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3−, 1↑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7.87 (1.43–43.36)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473104127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ABO or Rh incompatible (5)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4−, 1↑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3.70 (1.90–7.23)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1605438392"/>
                  </a:ext>
                </a:extLst>
              </a:tr>
              <a:tr h="34195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Hyperbilirubinemia (6)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 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effectLst/>
                        </a:rPr>
                        <a:t>1.87 (1.01–3.47)</a:t>
                      </a:r>
                      <a:endParaRPr lang="en-US" sz="1050" b="0" i="0" u="none" strike="noStrike" dirty="0">
                        <a:solidFill>
                          <a:srgbClr val="6B6B6B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R="6671" marT="6671" marB="0" anchor="ctr"/>
                </a:tc>
                <a:extLst>
                  <a:ext uri="{0D108BD9-81ED-4DB2-BD59-A6C34878D82A}">
                    <a16:rowId xmlns:a16="http://schemas.microsoft.com/office/drawing/2014/main" val="759548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76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DF9D-014C-F842-8095-59FA3279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EHR?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30692-F104-3C4A-B145-029F7AD57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Structured Data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b="1" dirty="0"/>
              <a:t>Images*</a:t>
            </a:r>
          </a:p>
        </p:txBody>
      </p:sp>
    </p:spTree>
    <p:extLst>
      <p:ext uri="{BB962C8B-B14F-4D97-AF65-F5344CB8AC3E}">
        <p14:creationId xmlns:p14="http://schemas.microsoft.com/office/powerpoint/2010/main" val="1063580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43"/>
            <a:ext cx="12192000" cy="84481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Use our CNN-based image representations…</a:t>
            </a:r>
            <a:endParaRPr lang="en-US" sz="4800" u="sng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57" y="4769382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831097" y="4724619"/>
            <a:ext cx="68196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6238664" y="4724619"/>
            <a:ext cx="94043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/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,1000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blipFill>
                <a:blip r:embed="rId4"/>
                <a:stretch>
                  <a:fillRect l="-5128" r="-1282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01085B2-EB13-C34A-B959-CD7E5A03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1375482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/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l="-5128" r="-23077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80B622D-D422-F249-A5AA-83098406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3087791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/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,1000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blipFill>
                <a:blip r:embed="rId6"/>
                <a:stretch>
                  <a:fillRect r="-123077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/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blipFill>
                <a:blip r:embed="rId7"/>
                <a:stretch>
                  <a:fillRect r="-1794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B20E65-9BF4-DF4A-9FE0-0B50D738EDD7}"/>
              </a:ext>
            </a:extLst>
          </p:cNvPr>
          <p:cNvCxnSpPr>
            <a:cxnSpLocks/>
          </p:cNvCxnSpPr>
          <p:nvPr/>
        </p:nvCxnSpPr>
        <p:spPr>
          <a:xfrm flipV="1">
            <a:off x="1445557" y="3561230"/>
            <a:ext cx="651169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C4AC1B-9E2D-1245-B7BA-2E8FFAABB649}"/>
              </a:ext>
            </a:extLst>
          </p:cNvPr>
          <p:cNvCxnSpPr>
            <a:cxnSpLocks/>
          </p:cNvCxnSpPr>
          <p:nvPr/>
        </p:nvCxnSpPr>
        <p:spPr>
          <a:xfrm flipH="1" flipV="1">
            <a:off x="5580267" y="3561230"/>
            <a:ext cx="688487" cy="1244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9BF8AC-6748-1243-A92A-F45107AA3FF1}"/>
              </a:ext>
            </a:extLst>
          </p:cNvPr>
          <p:cNvCxnSpPr>
            <a:cxnSpLocks/>
          </p:cNvCxnSpPr>
          <p:nvPr/>
        </p:nvCxnSpPr>
        <p:spPr>
          <a:xfrm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F78E3F-F50A-F14F-989A-70266DDCAFFF}"/>
              </a:ext>
            </a:extLst>
          </p:cNvPr>
          <p:cNvCxnSpPr>
            <a:cxnSpLocks/>
          </p:cNvCxnSpPr>
          <p:nvPr/>
        </p:nvCxnSpPr>
        <p:spPr>
          <a:xfrm flipH="1"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025036-B7B2-5943-A4E2-F9A3A5D458DB}"/>
              </a:ext>
            </a:extLst>
          </p:cNvPr>
          <p:cNvCxnSpPr>
            <a:cxnSpLocks/>
          </p:cNvCxnSpPr>
          <p:nvPr/>
        </p:nvCxnSpPr>
        <p:spPr>
          <a:xfrm flipV="1">
            <a:off x="2769079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26363E-1454-2F4E-ACCC-CB11AC86D04A}"/>
              </a:ext>
            </a:extLst>
          </p:cNvPr>
          <p:cNvCxnSpPr>
            <a:cxnSpLocks/>
          </p:cNvCxnSpPr>
          <p:nvPr/>
        </p:nvCxnSpPr>
        <p:spPr>
          <a:xfrm flipV="1">
            <a:off x="2311879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D501B4-8937-7E4A-9480-2A86823B2818}"/>
              </a:ext>
            </a:extLst>
          </p:cNvPr>
          <p:cNvCxnSpPr>
            <a:cxnSpLocks/>
          </p:cNvCxnSpPr>
          <p:nvPr/>
        </p:nvCxnSpPr>
        <p:spPr>
          <a:xfrm flipV="1">
            <a:off x="3199385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747467-F4AF-CF41-81DA-83589BF45431}"/>
              </a:ext>
            </a:extLst>
          </p:cNvPr>
          <p:cNvCxnSpPr>
            <a:cxnSpLocks/>
          </p:cNvCxnSpPr>
          <p:nvPr/>
        </p:nvCxnSpPr>
        <p:spPr>
          <a:xfrm flipV="1">
            <a:off x="3602797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1946F2-1995-024D-A1ED-BDC18B7CF838}"/>
              </a:ext>
            </a:extLst>
          </p:cNvPr>
          <p:cNvCxnSpPr>
            <a:cxnSpLocks/>
          </p:cNvCxnSpPr>
          <p:nvPr/>
        </p:nvCxnSpPr>
        <p:spPr>
          <a:xfrm flipV="1">
            <a:off x="4042068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FA2244-DCE0-2D42-ACC8-128F3B5A27AA}"/>
              </a:ext>
            </a:extLst>
          </p:cNvPr>
          <p:cNvCxnSpPr>
            <a:cxnSpLocks/>
          </p:cNvCxnSpPr>
          <p:nvPr/>
        </p:nvCxnSpPr>
        <p:spPr>
          <a:xfrm flipV="1">
            <a:off x="4463408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610DA-166B-514D-9BDF-5407808F654D}"/>
              </a:ext>
            </a:extLst>
          </p:cNvPr>
          <p:cNvCxnSpPr>
            <a:cxnSpLocks/>
          </p:cNvCxnSpPr>
          <p:nvPr/>
        </p:nvCxnSpPr>
        <p:spPr>
          <a:xfrm flipV="1">
            <a:off x="4902679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73F277-4664-AC4B-92AC-28998B46ABFE}"/>
              </a:ext>
            </a:extLst>
          </p:cNvPr>
          <p:cNvCxnSpPr>
            <a:cxnSpLocks/>
          </p:cNvCxnSpPr>
          <p:nvPr/>
        </p:nvCxnSpPr>
        <p:spPr>
          <a:xfrm flipV="1">
            <a:off x="5341950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/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 err="1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B26E08-2C26-4E4E-8B2E-D532155E0B33}"/>
              </a:ext>
            </a:extLst>
          </p:cNvPr>
          <p:cNvCxnSpPr>
            <a:cxnSpLocks/>
            <a:stCxn id="6" idx="6"/>
          </p:cNvCxnSpPr>
          <p:nvPr/>
        </p:nvCxnSpPr>
        <p:spPr>
          <a:xfrm flipH="1" flipV="1">
            <a:off x="6238664" y="5242822"/>
            <a:ext cx="423730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7F0B18A-C3E3-8943-A4AC-A33131E3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505" y="4769382"/>
            <a:ext cx="3520249" cy="473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D6AB3-7734-C94F-8913-1BDFCF35DA22}"/>
              </a:ext>
            </a:extLst>
          </p:cNvPr>
          <p:cNvSpPr txBox="1"/>
          <p:nvPr/>
        </p:nvSpPr>
        <p:spPr>
          <a:xfrm>
            <a:off x="3043774" y="4355287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69BCB9-5B2C-0B46-A7F8-E0B683048604}"/>
              </a:ext>
            </a:extLst>
          </p:cNvPr>
          <p:cNvSpPr/>
          <p:nvPr/>
        </p:nvSpPr>
        <p:spPr>
          <a:xfrm>
            <a:off x="1051303" y="5518676"/>
            <a:ext cx="5611091" cy="7225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Neural Network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726CB-C243-7C4E-B8A4-839E7ECEA5A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1051303" y="5242822"/>
            <a:ext cx="394254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/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𝜔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is a vector of high-level features</a:t>
                </a:r>
              </a:p>
              <a:p>
                <a:r>
                  <a:rPr lang="en-US" sz="2400" dirty="0"/>
                  <a:t>extracted by the CNN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blipFill>
                <a:blip r:embed="rId9"/>
                <a:stretch>
                  <a:fillRect l="-1961" t="-6061" r="-112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B8673CB-F361-9C41-A837-87B3D14AF823}"/>
              </a:ext>
            </a:extLst>
          </p:cNvPr>
          <p:cNvCxnSpPr>
            <a:cxnSpLocks/>
          </p:cNvCxnSpPr>
          <p:nvPr/>
        </p:nvCxnSpPr>
        <p:spPr>
          <a:xfrm>
            <a:off x="484909" y="4609269"/>
            <a:ext cx="6832733" cy="0"/>
          </a:xfrm>
          <a:prstGeom prst="line">
            <a:avLst/>
          </a:prstGeom>
          <a:ln w="762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65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57" y="4769382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831097" y="4724619"/>
            <a:ext cx="68196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6238664" y="4724619"/>
            <a:ext cx="94043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B26E08-2C26-4E4E-8B2E-D532155E0B33}"/>
              </a:ext>
            </a:extLst>
          </p:cNvPr>
          <p:cNvCxnSpPr>
            <a:cxnSpLocks/>
            <a:stCxn id="6" idx="6"/>
          </p:cNvCxnSpPr>
          <p:nvPr/>
        </p:nvCxnSpPr>
        <p:spPr>
          <a:xfrm flipH="1" flipV="1">
            <a:off x="6238664" y="5242822"/>
            <a:ext cx="423730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7F0B18A-C3E3-8943-A4AC-A33131E3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505" y="4769382"/>
            <a:ext cx="3520249" cy="47343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69BCB9-5B2C-0B46-A7F8-E0B683048604}"/>
              </a:ext>
            </a:extLst>
          </p:cNvPr>
          <p:cNvSpPr/>
          <p:nvPr/>
        </p:nvSpPr>
        <p:spPr>
          <a:xfrm>
            <a:off x="1051303" y="5518676"/>
            <a:ext cx="5611091" cy="7225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Neural Network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726CB-C243-7C4E-B8A4-839E7ECEA5A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1051303" y="5242822"/>
            <a:ext cx="394254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/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𝜔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is a vector of high-level features</a:t>
                </a:r>
              </a:p>
              <a:p>
                <a:r>
                  <a:rPr lang="en-US" sz="2400" dirty="0"/>
                  <a:t>extracted by the CNN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blipFill>
                <a:blip r:embed="rId4"/>
                <a:stretch>
                  <a:fillRect l="-1961" t="-6061" r="-112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B8673CB-F361-9C41-A837-87B3D14AF823}"/>
              </a:ext>
            </a:extLst>
          </p:cNvPr>
          <p:cNvCxnSpPr>
            <a:cxnSpLocks/>
          </p:cNvCxnSpPr>
          <p:nvPr/>
        </p:nvCxnSpPr>
        <p:spPr>
          <a:xfrm>
            <a:off x="484909" y="4609269"/>
            <a:ext cx="6832733" cy="0"/>
          </a:xfrm>
          <a:prstGeom prst="line">
            <a:avLst/>
          </a:prstGeom>
          <a:ln w="762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753B380B-21F7-3543-B0D0-1DD76F81E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43"/>
            <a:ext cx="12192000" cy="84481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Use our CNN-based image representations…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2714435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37" y="1386102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861577" y="1341339"/>
            <a:ext cx="68196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6269144" y="1341339"/>
            <a:ext cx="94043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B26E08-2C26-4E4E-8B2E-D532155E0B33}"/>
              </a:ext>
            </a:extLst>
          </p:cNvPr>
          <p:cNvCxnSpPr>
            <a:cxnSpLocks/>
            <a:stCxn id="6" idx="6"/>
          </p:cNvCxnSpPr>
          <p:nvPr/>
        </p:nvCxnSpPr>
        <p:spPr>
          <a:xfrm flipH="1" flipV="1">
            <a:off x="6269144" y="1859542"/>
            <a:ext cx="423730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7F0B18A-C3E3-8943-A4AC-A33131E3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985" y="1386102"/>
            <a:ext cx="3520249" cy="47343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69BCB9-5B2C-0B46-A7F8-E0B683048604}"/>
              </a:ext>
            </a:extLst>
          </p:cNvPr>
          <p:cNvSpPr/>
          <p:nvPr/>
        </p:nvSpPr>
        <p:spPr>
          <a:xfrm>
            <a:off x="1081783" y="2135396"/>
            <a:ext cx="5611091" cy="7225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Neural Network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726CB-C243-7C4E-B8A4-839E7ECEA5A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1081783" y="1859542"/>
            <a:ext cx="394254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/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𝜔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is a vector of high-level features</a:t>
                </a:r>
              </a:p>
              <a:p>
                <a:r>
                  <a:rPr lang="en-US" sz="2400" dirty="0"/>
                  <a:t>extracted by the CNN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blipFill>
                <a:blip r:embed="rId4"/>
                <a:stretch>
                  <a:fillRect l="-1961" t="-6061" r="-112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753B380B-21F7-3543-B0D0-1DD76F81E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43"/>
            <a:ext cx="12192000" cy="844816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Use our CNN-based image representations…</a:t>
            </a:r>
            <a:endParaRPr lang="en-US" sz="4800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F9840E-295E-3643-BB32-CDE282C91F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8985" y="3494236"/>
            <a:ext cx="2220934" cy="2653328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867B538-C939-CB48-96A7-942E524199A0}"/>
              </a:ext>
            </a:extLst>
          </p:cNvPr>
          <p:cNvCxnSpPr>
            <a:stCxn id="12" idx="0"/>
            <a:endCxn id="6" idx="4"/>
          </p:cNvCxnSpPr>
          <p:nvPr/>
        </p:nvCxnSpPr>
        <p:spPr>
          <a:xfrm flipH="1" flipV="1">
            <a:off x="3887329" y="2857971"/>
            <a:ext cx="2123" cy="636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526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037" y="1386102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861577" y="1341339"/>
            <a:ext cx="68196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6269144" y="1341339"/>
            <a:ext cx="94043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B26E08-2C26-4E4E-8B2E-D532155E0B33}"/>
              </a:ext>
            </a:extLst>
          </p:cNvPr>
          <p:cNvCxnSpPr>
            <a:cxnSpLocks/>
            <a:stCxn id="6" idx="6"/>
          </p:cNvCxnSpPr>
          <p:nvPr/>
        </p:nvCxnSpPr>
        <p:spPr>
          <a:xfrm flipH="1" flipV="1">
            <a:off x="6269144" y="1859542"/>
            <a:ext cx="423730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7F0B18A-C3E3-8943-A4AC-A33131E3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985" y="1386102"/>
            <a:ext cx="3520249" cy="47343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69BCB9-5B2C-0B46-A7F8-E0B683048604}"/>
              </a:ext>
            </a:extLst>
          </p:cNvPr>
          <p:cNvSpPr/>
          <p:nvPr/>
        </p:nvSpPr>
        <p:spPr>
          <a:xfrm>
            <a:off x="1081783" y="2135396"/>
            <a:ext cx="5611091" cy="7225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Neural Network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726CB-C243-7C4E-B8A4-839E7ECEA5A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1081783" y="1859542"/>
            <a:ext cx="394254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/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𝜔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is a vector of high-level features</a:t>
                </a:r>
              </a:p>
              <a:p>
                <a:r>
                  <a:rPr lang="en-US" sz="2400" dirty="0"/>
                  <a:t>extracted by the CNN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blipFill>
                <a:blip r:embed="rId4"/>
                <a:stretch>
                  <a:fillRect l="-1961" t="-6061" r="-112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itle 1">
            <a:extLst>
              <a:ext uri="{FF2B5EF4-FFF2-40B4-BE49-F238E27FC236}">
                <a16:creationId xmlns:a16="http://schemas.microsoft.com/office/drawing/2014/main" id="{753B380B-21F7-3543-B0D0-1DD76F81E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543"/>
            <a:ext cx="12192000" cy="844816"/>
          </a:xfrm>
        </p:spPr>
        <p:txBody>
          <a:bodyPr>
            <a:normAutofit/>
          </a:bodyPr>
          <a:lstStyle/>
          <a:p>
            <a:r>
              <a:rPr lang="en-US" sz="4800" dirty="0"/>
              <a:t>Or CNN-based EEG representations…</a:t>
            </a:r>
            <a:endParaRPr lang="en-US" sz="4800" u="sng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867B538-C939-CB48-96A7-942E524199A0}"/>
              </a:ext>
            </a:extLst>
          </p:cNvPr>
          <p:cNvCxnSpPr>
            <a:cxnSpLocks/>
            <a:endCxn id="6" idx="4"/>
          </p:cNvCxnSpPr>
          <p:nvPr/>
        </p:nvCxnSpPr>
        <p:spPr>
          <a:xfrm flipH="1" flipV="1">
            <a:off x="3887329" y="2857971"/>
            <a:ext cx="2123" cy="6362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7B37D35-A02B-D44B-8CA7-8B93806CB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728" y="3494236"/>
            <a:ext cx="4013200" cy="2819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5637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696-3591-C44B-A9F2-4271ABF1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Simplified Approach…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07CC083-CBCF-5E4D-9D2C-22205C2A1753}"/>
              </a:ext>
            </a:extLst>
          </p:cNvPr>
          <p:cNvSpPr/>
          <p:nvPr/>
        </p:nvSpPr>
        <p:spPr>
          <a:xfrm rot="16200000">
            <a:off x="2023173" y="2758849"/>
            <a:ext cx="412464" cy="1450464"/>
          </a:xfrm>
          <a:prstGeom prst="leftBrace">
            <a:avLst>
              <a:gd name="adj1" fmla="val 8333"/>
              <a:gd name="adj2" fmla="val 2468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688593-EFB5-D647-928E-4CD0B39ADA04}"/>
                  </a:ext>
                </a:extLst>
              </p:cNvPr>
              <p:cNvSpPr txBox="1"/>
              <p:nvPr/>
            </p:nvSpPr>
            <p:spPr>
              <a:xfrm>
                <a:off x="8515761" y="3277853"/>
                <a:ext cx="2671356" cy="138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797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9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autism diagnosis (yes/no)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688593-EFB5-D647-928E-4CD0B39A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761" y="3277853"/>
                <a:ext cx="2671356" cy="1383649"/>
              </a:xfrm>
              <a:prstGeom prst="rect">
                <a:avLst/>
              </a:prstGeom>
              <a:blipFill>
                <a:blip r:embed="rId2"/>
                <a:stretch>
                  <a:fillRect l="-4739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77238B9-BED6-C64D-9058-10A0ADF7A36B}"/>
              </a:ext>
            </a:extLst>
          </p:cNvPr>
          <p:cNvGraphicFramePr>
            <a:graphicFrameLocks noGrp="1"/>
          </p:cNvGraphicFramePr>
          <p:nvPr/>
        </p:nvGraphicFramePr>
        <p:xfrm>
          <a:off x="1521336" y="2444717"/>
          <a:ext cx="5784248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043894517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667B7A-9412-734D-B315-A6D303F3E782}"/>
              </a:ext>
            </a:extLst>
          </p:cNvPr>
          <p:cNvGraphicFramePr>
            <a:graphicFrameLocks noGrp="1"/>
          </p:cNvGraphicFramePr>
          <p:nvPr/>
        </p:nvGraphicFramePr>
        <p:xfrm>
          <a:off x="8344310" y="2444716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23" name="Left Brace 22">
            <a:extLst>
              <a:ext uri="{FF2B5EF4-FFF2-40B4-BE49-F238E27FC236}">
                <a16:creationId xmlns:a16="http://schemas.microsoft.com/office/drawing/2014/main" id="{E2C65F8E-1BD9-324B-8180-9F07CB4421D6}"/>
              </a:ext>
            </a:extLst>
          </p:cNvPr>
          <p:cNvSpPr/>
          <p:nvPr/>
        </p:nvSpPr>
        <p:spPr>
          <a:xfrm rot="16200000">
            <a:off x="3490801" y="2758852"/>
            <a:ext cx="412464" cy="1450464"/>
          </a:xfrm>
          <a:prstGeom prst="leftBrace">
            <a:avLst>
              <a:gd name="adj1" fmla="val 8333"/>
              <a:gd name="adj2" fmla="val 2468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25" name="Left Brace 24">
            <a:extLst>
              <a:ext uri="{FF2B5EF4-FFF2-40B4-BE49-F238E27FC236}">
                <a16:creationId xmlns:a16="http://schemas.microsoft.com/office/drawing/2014/main" id="{AB4121FD-7182-5D4E-84E2-375B2C732770}"/>
              </a:ext>
            </a:extLst>
          </p:cNvPr>
          <p:cNvSpPr/>
          <p:nvPr/>
        </p:nvSpPr>
        <p:spPr>
          <a:xfrm rot="16200000">
            <a:off x="4941265" y="2758850"/>
            <a:ext cx="412464" cy="1450464"/>
          </a:xfrm>
          <a:prstGeom prst="leftBrace">
            <a:avLst>
              <a:gd name="adj1" fmla="val 8333"/>
              <a:gd name="adj2" fmla="val 2468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A6E7877A-A50E-EE40-9FC3-4B9CC37D5E9F}"/>
              </a:ext>
            </a:extLst>
          </p:cNvPr>
          <p:cNvSpPr/>
          <p:nvPr/>
        </p:nvSpPr>
        <p:spPr>
          <a:xfrm rot="16200000">
            <a:off x="6391729" y="2758849"/>
            <a:ext cx="412464" cy="1450464"/>
          </a:xfrm>
          <a:prstGeom prst="leftBrace">
            <a:avLst>
              <a:gd name="adj1" fmla="val 8333"/>
              <a:gd name="adj2" fmla="val 2468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6D1CCB3-B74F-9647-86E7-C9E76C1913FA}"/>
              </a:ext>
            </a:extLst>
          </p:cNvPr>
          <p:cNvCxnSpPr>
            <a:cxnSpLocks/>
            <a:stCxn id="47" idx="0"/>
            <a:endCxn id="23" idx="1"/>
          </p:cNvCxnSpPr>
          <p:nvPr/>
        </p:nvCxnSpPr>
        <p:spPr>
          <a:xfrm flipV="1">
            <a:off x="2971800" y="3690316"/>
            <a:ext cx="357990" cy="1643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3651AFB-351C-D64B-B313-057F26AE417A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1521336" y="3705431"/>
            <a:ext cx="368424" cy="7514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A62F77-6547-A44D-86E5-49C2D9D82C61}"/>
              </a:ext>
            </a:extLst>
          </p:cNvPr>
          <p:cNvCxnSpPr>
            <a:cxnSpLocks/>
            <a:stCxn id="42" idx="0"/>
            <a:endCxn id="25" idx="1"/>
          </p:cNvCxnSpPr>
          <p:nvPr/>
        </p:nvCxnSpPr>
        <p:spPr>
          <a:xfrm flipH="1" flipV="1">
            <a:off x="4780254" y="3690314"/>
            <a:ext cx="318109" cy="6674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EF07A61-F08F-6144-8509-5A779B179D94}"/>
              </a:ext>
            </a:extLst>
          </p:cNvPr>
          <p:cNvCxnSpPr>
            <a:cxnSpLocks/>
            <a:stCxn id="44" idx="0"/>
            <a:endCxn id="26" idx="1"/>
          </p:cNvCxnSpPr>
          <p:nvPr/>
        </p:nvCxnSpPr>
        <p:spPr>
          <a:xfrm flipH="1" flipV="1">
            <a:off x="6230718" y="3690313"/>
            <a:ext cx="1398977" cy="14173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FF38F0D1-4102-7C42-A3C4-2DCCB18C1FA0}"/>
              </a:ext>
            </a:extLst>
          </p:cNvPr>
          <p:cNvSpPr/>
          <p:nvPr/>
        </p:nvSpPr>
        <p:spPr>
          <a:xfrm>
            <a:off x="440468" y="4456909"/>
            <a:ext cx="2161735" cy="87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Demographic features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E896BDD-C743-7048-9D2A-2F74CE1C11B9}"/>
              </a:ext>
            </a:extLst>
          </p:cNvPr>
          <p:cNvSpPr/>
          <p:nvPr/>
        </p:nvSpPr>
        <p:spPr>
          <a:xfrm>
            <a:off x="4017495" y="4357812"/>
            <a:ext cx="2161735" cy="87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Diagnosis features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755CA1E-E509-4C49-913F-0F42728050B1}"/>
              </a:ext>
            </a:extLst>
          </p:cNvPr>
          <p:cNvSpPr/>
          <p:nvPr/>
        </p:nvSpPr>
        <p:spPr>
          <a:xfrm>
            <a:off x="6548827" y="5107624"/>
            <a:ext cx="2161735" cy="87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 features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8823D5A-1869-564D-AB70-A4E855FD81BF}"/>
              </a:ext>
            </a:extLst>
          </p:cNvPr>
          <p:cNvSpPr/>
          <p:nvPr/>
        </p:nvSpPr>
        <p:spPr>
          <a:xfrm>
            <a:off x="1890932" y="5334202"/>
            <a:ext cx="2161735" cy="87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Encounter features</a:t>
            </a:r>
          </a:p>
        </p:txBody>
      </p:sp>
    </p:spTree>
    <p:extLst>
      <p:ext uri="{BB962C8B-B14F-4D97-AF65-F5344CB8AC3E}">
        <p14:creationId xmlns:p14="http://schemas.microsoft.com/office/powerpoint/2010/main" val="325139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6" grpId="0" animBg="1"/>
      <p:bldP spid="42" grpId="0" animBg="1"/>
      <p:bldP spid="44" grpId="0" animBg="1"/>
      <p:bldP spid="4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DF9D-014C-F842-8095-59FA32796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in the EHR?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30692-F104-3C4A-B145-029F7AD57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Structured Data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Images*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b="1" dirty="0"/>
              <a:t>Clinical Notes</a:t>
            </a:r>
          </a:p>
        </p:txBody>
      </p:sp>
    </p:spTree>
    <p:extLst>
      <p:ext uri="{BB962C8B-B14F-4D97-AF65-F5344CB8AC3E}">
        <p14:creationId xmlns:p14="http://schemas.microsoft.com/office/powerpoint/2010/main" val="334213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DF9D-014C-F842-8095-59FA32796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Autofit/>
          </a:bodyPr>
          <a:lstStyle/>
          <a:p>
            <a:r>
              <a:rPr lang="en-US" sz="4800" dirty="0"/>
              <a:t>How do we represent notes numerically?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7623F-2791-2848-8EA4-F6A4FC14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1417639"/>
            <a:ext cx="3504493" cy="458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35927E-22B7-BB4D-BC9C-D22E3739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0" y="3107122"/>
            <a:ext cx="4786630" cy="6437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B92F5-B838-744E-ADD8-065CDD19D6DC}"/>
                  </a:ext>
                </a:extLst>
              </p:cNvPr>
              <p:cNvSpPr txBox="1"/>
              <p:nvPr/>
            </p:nvSpPr>
            <p:spPr>
              <a:xfrm>
                <a:off x="7132320" y="3750877"/>
                <a:ext cx="579120" cy="522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797" i="1" dirty="0" err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EB92F5-B838-744E-ADD8-065CDD19D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320" y="3750877"/>
                <a:ext cx="579120" cy="522772"/>
              </a:xfrm>
              <a:prstGeom prst="rect">
                <a:avLst/>
              </a:prstGeom>
              <a:blipFill>
                <a:blip r:embed="rId4"/>
                <a:stretch>
                  <a:fillRect r="-4348"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8602A-6AC5-B74D-8DA8-4027B1BCD25A}"/>
                  </a:ext>
                </a:extLst>
              </p:cNvPr>
              <p:cNvSpPr txBox="1"/>
              <p:nvPr/>
            </p:nvSpPr>
            <p:spPr>
              <a:xfrm>
                <a:off x="11324590" y="3686131"/>
                <a:ext cx="579120" cy="522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797" i="1" dirty="0" err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2797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68602A-6AC5-B74D-8DA8-4027B1BCD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4590" y="3686131"/>
                <a:ext cx="579120" cy="522772"/>
              </a:xfrm>
              <a:prstGeom prst="rect">
                <a:avLst/>
              </a:prstGeom>
              <a:blipFill>
                <a:blip r:embed="rId5"/>
                <a:stretch>
                  <a:fillRect r="-17391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>
            <a:extLst>
              <a:ext uri="{FF2B5EF4-FFF2-40B4-BE49-F238E27FC236}">
                <a16:creationId xmlns:a16="http://schemas.microsoft.com/office/drawing/2014/main" id="{AD7B9FEA-7A67-DA4F-8875-3256CF216C1B}"/>
              </a:ext>
            </a:extLst>
          </p:cNvPr>
          <p:cNvSpPr/>
          <p:nvPr/>
        </p:nvSpPr>
        <p:spPr>
          <a:xfrm>
            <a:off x="4714521" y="2878108"/>
            <a:ext cx="1965960" cy="110178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326646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DF9D-014C-F842-8095-59FA32796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Autofit/>
          </a:bodyPr>
          <a:lstStyle/>
          <a:p>
            <a:r>
              <a:rPr lang="en-US" sz="4800" dirty="0"/>
              <a:t>How do we represent notes numerically?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7623F-2791-2848-8EA4-F6A4FC14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1417639"/>
            <a:ext cx="3504493" cy="458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35927E-22B7-BB4D-BC9C-D22E3739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19" y="2240843"/>
            <a:ext cx="4786630" cy="6437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EB92F5-B838-744E-ADD8-065CDD19D6DC}"/>
              </a:ext>
            </a:extLst>
          </p:cNvPr>
          <p:cNvSpPr txBox="1"/>
          <p:nvPr/>
        </p:nvSpPr>
        <p:spPr>
          <a:xfrm rot="18599794">
            <a:off x="4400840" y="4054110"/>
            <a:ext cx="383740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dyspnea (present/absent)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8602A-6AC5-B74D-8DA8-4027B1BCD25A}"/>
              </a:ext>
            </a:extLst>
          </p:cNvPr>
          <p:cNvSpPr txBox="1"/>
          <p:nvPr/>
        </p:nvSpPr>
        <p:spPr>
          <a:xfrm rot="18603987">
            <a:off x="8265554" y="4216854"/>
            <a:ext cx="4266013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craniotomy (present/absent)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D7B9FEA-7A67-DA4F-8875-3256CF216C1B}"/>
              </a:ext>
            </a:extLst>
          </p:cNvPr>
          <p:cNvSpPr/>
          <p:nvPr/>
        </p:nvSpPr>
        <p:spPr>
          <a:xfrm>
            <a:off x="4714521" y="2878108"/>
            <a:ext cx="1965960" cy="110178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count words</a:t>
            </a:r>
          </a:p>
        </p:txBody>
      </p:sp>
    </p:spTree>
    <p:extLst>
      <p:ext uri="{BB962C8B-B14F-4D97-AF65-F5344CB8AC3E}">
        <p14:creationId xmlns:p14="http://schemas.microsoft.com/office/powerpoint/2010/main" val="2232399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BDF9D-014C-F842-8095-59FA32796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Autofit/>
          </a:bodyPr>
          <a:lstStyle/>
          <a:p>
            <a:r>
              <a:rPr lang="en-US" sz="4800" dirty="0"/>
              <a:t>How do we represent notes numerically?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37623F-2791-2848-8EA4-F6A4FC14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1417639"/>
            <a:ext cx="3504493" cy="4586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35927E-22B7-BB4D-BC9C-D22E3739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0" y="3107122"/>
            <a:ext cx="4786630" cy="6437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EB92F5-B838-744E-ADD8-065CDD19D6DC}"/>
              </a:ext>
            </a:extLst>
          </p:cNvPr>
          <p:cNvSpPr txBox="1"/>
          <p:nvPr/>
        </p:nvSpPr>
        <p:spPr>
          <a:xfrm rot="18413949">
            <a:off x="6526229" y="3947517"/>
            <a:ext cx="1322634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68602A-6AC5-B74D-8DA8-4027B1BCD25A}"/>
              </a:ext>
            </a:extLst>
          </p:cNvPr>
          <p:cNvSpPr txBox="1"/>
          <p:nvPr/>
        </p:nvSpPr>
        <p:spPr>
          <a:xfrm rot="18276517">
            <a:off x="9839833" y="4346765"/>
            <a:ext cx="2257743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6 billion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D7B9FEA-7A67-DA4F-8875-3256CF216C1B}"/>
              </a:ext>
            </a:extLst>
          </p:cNvPr>
          <p:cNvSpPr/>
          <p:nvPr/>
        </p:nvSpPr>
        <p:spPr>
          <a:xfrm>
            <a:off x="4714521" y="2878108"/>
            <a:ext cx="1965960" cy="110178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count words</a:t>
            </a:r>
          </a:p>
        </p:txBody>
      </p:sp>
    </p:spTree>
    <p:extLst>
      <p:ext uri="{BB962C8B-B14F-4D97-AF65-F5344CB8AC3E}">
        <p14:creationId xmlns:p14="http://schemas.microsoft.com/office/powerpoint/2010/main" val="2171981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dn.jamanetwork.com/ama/content_public/journal/peds/25410/pld120006t1.png?Expires=2147483647&amp;Signature=i-DjqNkw3RdK7Xjw2k0ReyitUWBkmA17zSAZ6WYNy1wMw6VL7Rh6S6dSKdMLi6M2Tvjci2SVwnuyH9PIUaFbH6tWGyur~MGbdjxka7Gr3ABogCrlEpA~nznQ8dMo172b4jtfJ9L0niVzs9uBXe2elOBQ9ClODT~qu67cWYquHRtpSqbE3W-TwSzs-yjbVtfJTiRCX6vp1Uy9hrRkD-~A5crVxUqzRWUGmINLov7M8G6~5H6~kdAVOSUNdckQzgW44uAjPNfpPSeRqqPBVTP3xYff1s0tYucvta~Vin4lQyaxopO4EIcuwOdzt4YptqSfgJ5LEGqWOKGKaPdktERw6w__&amp;Key-Pair-Id=APKAIE5G5CRDK6RD3PG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041" y="1903228"/>
            <a:ext cx="7955142" cy="420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59" y="5337736"/>
            <a:ext cx="1876673" cy="7721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59" y="213752"/>
            <a:ext cx="5030746" cy="168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66020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Prediction over Time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772" y="1146943"/>
            <a:ext cx="10469415" cy="40964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E8F72D-9FE8-1842-A8D7-672D74A3308C}"/>
              </a:ext>
            </a:extLst>
          </p:cNvPr>
          <p:cNvSpPr txBox="1"/>
          <p:nvPr/>
        </p:nvSpPr>
        <p:spPr>
          <a:xfrm>
            <a:off x="3463288" y="5387891"/>
            <a:ext cx="5326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Turpin et al., </a:t>
            </a:r>
            <a:r>
              <a:rPr lang="en-US" i="1" dirty="0"/>
              <a:t>Machine Learning Prediction of Surgical Intervention for Small Bowel Obstruction</a:t>
            </a:r>
            <a:r>
              <a:rPr lang="en-US" dirty="0"/>
              <a:t> (forthcoming)</a:t>
            </a:r>
          </a:p>
        </p:txBody>
      </p:sp>
    </p:spTree>
    <p:extLst>
      <p:ext uri="{BB962C8B-B14F-4D97-AF65-F5344CB8AC3E}">
        <p14:creationId xmlns:p14="http://schemas.microsoft.com/office/powerpoint/2010/main" val="186391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3ECE6D-CDDF-9542-8B6E-E26B3422D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42" y="0"/>
            <a:ext cx="11228916" cy="631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69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696-3591-C44B-A9F2-4271ABF1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Simplified Approach…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07CC083-CBCF-5E4D-9D2C-22205C2A1753}"/>
              </a:ext>
            </a:extLst>
          </p:cNvPr>
          <p:cNvSpPr/>
          <p:nvPr/>
        </p:nvSpPr>
        <p:spPr>
          <a:xfrm rot="16200000">
            <a:off x="4238288" y="623021"/>
            <a:ext cx="350344" cy="5784248"/>
          </a:xfrm>
          <a:prstGeom prst="leftBrace">
            <a:avLst>
              <a:gd name="adj1" fmla="val 8333"/>
              <a:gd name="adj2" fmla="val 2468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285172-7031-0349-9360-B24D1DB3A00C}"/>
                  </a:ext>
                </a:extLst>
              </p:cNvPr>
              <p:cNvSpPr txBox="1"/>
              <p:nvPr/>
            </p:nvSpPr>
            <p:spPr>
              <a:xfrm>
                <a:off x="2778049" y="3877721"/>
                <a:ext cx="2987135" cy="953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97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9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data/features for patient </a:t>
                </a:r>
                <a:r>
                  <a:rPr lang="en-US" sz="2797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2797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285172-7031-0349-9360-B24D1DB3A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049" y="3877721"/>
                <a:ext cx="2987135" cy="953210"/>
              </a:xfrm>
              <a:prstGeom prst="rect">
                <a:avLst/>
              </a:prstGeom>
              <a:blipFill>
                <a:blip r:embed="rId2"/>
                <a:stretch>
                  <a:fillRect l="-4237" t="-5263" r="-678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688593-EFB5-D647-928E-4CD0B39ADA04}"/>
                  </a:ext>
                </a:extLst>
              </p:cNvPr>
              <p:cNvSpPr txBox="1"/>
              <p:nvPr/>
            </p:nvSpPr>
            <p:spPr>
              <a:xfrm>
                <a:off x="8515761" y="3277853"/>
                <a:ext cx="2671356" cy="138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797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9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autism diagnosis (yes/no)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688593-EFB5-D647-928E-4CD0B39A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761" y="3277853"/>
                <a:ext cx="2671356" cy="1383649"/>
              </a:xfrm>
              <a:prstGeom prst="rect">
                <a:avLst/>
              </a:prstGeom>
              <a:blipFill>
                <a:blip r:embed="rId3"/>
                <a:stretch>
                  <a:fillRect l="-4739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CEBE3E-9EA2-8142-8159-96B7EC8D786F}"/>
                  </a:ext>
                </a:extLst>
              </p:cNvPr>
              <p:cNvSpPr txBox="1"/>
              <p:nvPr/>
            </p:nvSpPr>
            <p:spPr>
              <a:xfrm>
                <a:off x="4076921" y="5298367"/>
                <a:ext cx="4038157" cy="49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36" dirty="0"/>
                  <a:t>End goal: predict</a:t>
                </a:r>
                <a:r>
                  <a:rPr lang="en-US" sz="2636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36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36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36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36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36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36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36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36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CEBE3E-9EA2-8142-8159-96B7EC8D7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21" y="5298367"/>
                <a:ext cx="4038157" cy="497957"/>
              </a:xfrm>
              <a:prstGeom prst="rect">
                <a:avLst/>
              </a:prstGeom>
              <a:blipFill>
                <a:blip r:embed="rId4"/>
                <a:stretch>
                  <a:fillRect l="-2508" t="-1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77238B9-BED6-C64D-9058-10A0ADF7A36B}"/>
              </a:ext>
            </a:extLst>
          </p:cNvPr>
          <p:cNvGraphicFramePr>
            <a:graphicFrameLocks noGrp="1"/>
          </p:cNvGraphicFramePr>
          <p:nvPr/>
        </p:nvGraphicFramePr>
        <p:xfrm>
          <a:off x="1521336" y="2444717"/>
          <a:ext cx="5784248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043894517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667B7A-9412-734D-B315-A6D303F3E782}"/>
              </a:ext>
            </a:extLst>
          </p:cNvPr>
          <p:cNvGraphicFramePr>
            <a:graphicFrameLocks noGrp="1"/>
          </p:cNvGraphicFramePr>
          <p:nvPr/>
        </p:nvGraphicFramePr>
        <p:xfrm>
          <a:off x="8344310" y="2444716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93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D7307D9-B8FB-9948-8D18-D64E0B84441F}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1126835" y="3705431"/>
            <a:ext cx="1832647" cy="17358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6535A3-EDF4-A345-B636-908EC3717A4E}"/>
              </a:ext>
            </a:extLst>
          </p:cNvPr>
          <p:cNvCxnSpPr>
            <a:stCxn id="3" idx="0"/>
          </p:cNvCxnSpPr>
          <p:nvPr/>
        </p:nvCxnSpPr>
        <p:spPr>
          <a:xfrm flipV="1">
            <a:off x="1521336" y="3705431"/>
            <a:ext cx="1432878" cy="7514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600774-86C7-6E48-BA9D-D2C133403AB3}"/>
              </a:ext>
            </a:extLst>
          </p:cNvPr>
          <p:cNvCxnSpPr>
            <a:cxnSpLocks/>
            <a:stCxn id="10" idx="0"/>
            <a:endCxn id="4" idx="1"/>
          </p:cNvCxnSpPr>
          <p:nvPr/>
        </p:nvCxnSpPr>
        <p:spPr>
          <a:xfrm flipV="1">
            <a:off x="2827606" y="3690317"/>
            <a:ext cx="121340" cy="15331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168FFA-BBFE-0043-936F-72B1917D461C}"/>
              </a:ext>
            </a:extLst>
          </p:cNvPr>
          <p:cNvCxnSpPr>
            <a:cxnSpLocks/>
            <a:stCxn id="12" idx="0"/>
            <a:endCxn id="4" idx="1"/>
          </p:cNvCxnSpPr>
          <p:nvPr/>
        </p:nvCxnSpPr>
        <p:spPr>
          <a:xfrm flipH="1" flipV="1">
            <a:off x="2948946" y="3690317"/>
            <a:ext cx="2265797" cy="14173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6F805C-E57F-FB40-ADC6-A6E9AAB9E6F4}"/>
              </a:ext>
            </a:extLst>
          </p:cNvPr>
          <p:cNvCxnSpPr>
            <a:cxnSpLocks/>
            <a:stCxn id="13" idx="0"/>
            <a:endCxn id="4" idx="1"/>
          </p:cNvCxnSpPr>
          <p:nvPr/>
        </p:nvCxnSpPr>
        <p:spPr>
          <a:xfrm flipH="1" flipV="1">
            <a:off x="2948946" y="3690317"/>
            <a:ext cx="3599882" cy="4409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9F6654-420C-4845-B4E9-2F0D4401A045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959482" y="3705431"/>
            <a:ext cx="4670213" cy="1402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EB15BF7-6EFA-C54F-8775-F553C2A00D86}"/>
              </a:ext>
            </a:extLst>
          </p:cNvPr>
          <p:cNvCxnSpPr>
            <a:cxnSpLocks/>
            <a:stCxn id="15" idx="0"/>
            <a:endCxn id="4" idx="1"/>
          </p:cNvCxnSpPr>
          <p:nvPr/>
        </p:nvCxnSpPr>
        <p:spPr>
          <a:xfrm flipH="1" flipV="1">
            <a:off x="2948946" y="3690317"/>
            <a:ext cx="7095701" cy="16438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F9B2696-3591-C44B-A9F2-4271ABF15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Simplified Approach…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07CC083-CBCF-5E4D-9D2C-22205C2A1753}"/>
              </a:ext>
            </a:extLst>
          </p:cNvPr>
          <p:cNvSpPr/>
          <p:nvPr/>
        </p:nvSpPr>
        <p:spPr>
          <a:xfrm rot="16200000">
            <a:off x="4238288" y="623021"/>
            <a:ext cx="350344" cy="5784248"/>
          </a:xfrm>
          <a:prstGeom prst="leftBrace">
            <a:avLst>
              <a:gd name="adj1" fmla="val 8333"/>
              <a:gd name="adj2" fmla="val 2468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688593-EFB5-D647-928E-4CD0B39ADA04}"/>
                  </a:ext>
                </a:extLst>
              </p:cNvPr>
              <p:cNvSpPr txBox="1"/>
              <p:nvPr/>
            </p:nvSpPr>
            <p:spPr>
              <a:xfrm>
                <a:off x="8515761" y="3277853"/>
                <a:ext cx="2671356" cy="138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797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9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autism diagnosis (yes/no)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688593-EFB5-D647-928E-4CD0B39A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761" y="3277853"/>
                <a:ext cx="2671356" cy="1383649"/>
              </a:xfrm>
              <a:prstGeom prst="rect">
                <a:avLst/>
              </a:prstGeom>
              <a:blipFill>
                <a:blip r:embed="rId2"/>
                <a:stretch>
                  <a:fillRect l="-4739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77238B9-BED6-C64D-9058-10A0ADF7A36B}"/>
              </a:ext>
            </a:extLst>
          </p:cNvPr>
          <p:cNvGraphicFramePr>
            <a:graphicFrameLocks noGrp="1"/>
          </p:cNvGraphicFramePr>
          <p:nvPr/>
        </p:nvGraphicFramePr>
        <p:xfrm>
          <a:off x="1521336" y="2444717"/>
          <a:ext cx="5784248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043894517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667B7A-9412-734D-B315-A6D303F3E782}"/>
              </a:ext>
            </a:extLst>
          </p:cNvPr>
          <p:cNvGraphicFramePr>
            <a:graphicFrameLocks noGrp="1"/>
          </p:cNvGraphicFramePr>
          <p:nvPr/>
        </p:nvGraphicFramePr>
        <p:xfrm>
          <a:off x="8344310" y="2444716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8A76E88A-10A4-AA48-A9C8-4BFE12D7517B}"/>
              </a:ext>
            </a:extLst>
          </p:cNvPr>
          <p:cNvSpPr/>
          <p:nvPr/>
        </p:nvSpPr>
        <p:spPr>
          <a:xfrm>
            <a:off x="440468" y="4456909"/>
            <a:ext cx="2161735" cy="87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Demographics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6ADAFDF-0811-A944-A3EB-BC6A23CA3517}"/>
              </a:ext>
            </a:extLst>
          </p:cNvPr>
          <p:cNvSpPr/>
          <p:nvPr/>
        </p:nvSpPr>
        <p:spPr>
          <a:xfrm>
            <a:off x="1746738" y="5223500"/>
            <a:ext cx="2161735" cy="87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Vitals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B8EA4EE-9A65-0848-B990-44241E9167AF}"/>
              </a:ext>
            </a:extLst>
          </p:cNvPr>
          <p:cNvSpPr/>
          <p:nvPr/>
        </p:nvSpPr>
        <p:spPr>
          <a:xfrm>
            <a:off x="2954214" y="4179648"/>
            <a:ext cx="2161735" cy="87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F8722D-615E-6B4B-9D61-8C73AF9CEAC1}"/>
              </a:ext>
            </a:extLst>
          </p:cNvPr>
          <p:cNvSpPr/>
          <p:nvPr/>
        </p:nvSpPr>
        <p:spPr>
          <a:xfrm>
            <a:off x="4133875" y="5107624"/>
            <a:ext cx="2161735" cy="87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Diagnoses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354D51F-FD0C-1C4D-9F10-39416FB07357}"/>
              </a:ext>
            </a:extLst>
          </p:cNvPr>
          <p:cNvSpPr/>
          <p:nvPr/>
        </p:nvSpPr>
        <p:spPr>
          <a:xfrm>
            <a:off x="5467960" y="4131229"/>
            <a:ext cx="2161735" cy="87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Procedures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A0C7FE-2693-B94E-9940-B6FF9383C5C9}"/>
              </a:ext>
            </a:extLst>
          </p:cNvPr>
          <p:cNvSpPr/>
          <p:nvPr/>
        </p:nvSpPr>
        <p:spPr>
          <a:xfrm>
            <a:off x="6548827" y="5107624"/>
            <a:ext cx="2161735" cy="87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Imaging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D69C400-96E0-5F4A-931F-D540EDC3D080}"/>
              </a:ext>
            </a:extLst>
          </p:cNvPr>
          <p:cNvSpPr/>
          <p:nvPr/>
        </p:nvSpPr>
        <p:spPr>
          <a:xfrm>
            <a:off x="8963779" y="5334202"/>
            <a:ext cx="2161735" cy="87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78C371E-70F7-664A-8AEE-BDF3662AA566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2948946" y="3705432"/>
            <a:ext cx="1086136" cy="474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E85CEE39-4591-7049-A7AD-8F0D69EF3349}"/>
              </a:ext>
            </a:extLst>
          </p:cNvPr>
          <p:cNvSpPr/>
          <p:nvPr/>
        </p:nvSpPr>
        <p:spPr>
          <a:xfrm>
            <a:off x="45967" y="5441233"/>
            <a:ext cx="2161735" cy="877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Encounters</a:t>
            </a:r>
          </a:p>
        </p:txBody>
      </p:sp>
    </p:spTree>
    <p:extLst>
      <p:ext uri="{BB962C8B-B14F-4D97-AF65-F5344CB8AC3E}">
        <p14:creationId xmlns:p14="http://schemas.microsoft.com/office/powerpoint/2010/main" val="4342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696-3591-C44B-A9F2-4271ABF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simplifications are we making?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07CC083-CBCF-5E4D-9D2C-22205C2A1753}"/>
              </a:ext>
            </a:extLst>
          </p:cNvPr>
          <p:cNvSpPr/>
          <p:nvPr/>
        </p:nvSpPr>
        <p:spPr>
          <a:xfrm rot="16200000">
            <a:off x="4238288" y="623021"/>
            <a:ext cx="350344" cy="5784248"/>
          </a:xfrm>
          <a:prstGeom prst="leftBrace">
            <a:avLst>
              <a:gd name="adj1" fmla="val 8333"/>
              <a:gd name="adj2" fmla="val 2468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285172-7031-0349-9360-B24D1DB3A00C}"/>
                  </a:ext>
                </a:extLst>
              </p:cNvPr>
              <p:cNvSpPr txBox="1"/>
              <p:nvPr/>
            </p:nvSpPr>
            <p:spPr>
              <a:xfrm>
                <a:off x="2778049" y="3877721"/>
                <a:ext cx="2987135" cy="953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97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9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data/features for patient </a:t>
                </a:r>
                <a:r>
                  <a:rPr lang="en-US" sz="2797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2797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285172-7031-0349-9360-B24D1DB3A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049" y="3877721"/>
                <a:ext cx="2987135" cy="953210"/>
              </a:xfrm>
              <a:prstGeom prst="rect">
                <a:avLst/>
              </a:prstGeom>
              <a:blipFill>
                <a:blip r:embed="rId2"/>
                <a:stretch>
                  <a:fillRect l="-4237" t="-5263" r="-678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688593-EFB5-D647-928E-4CD0B39ADA04}"/>
                  </a:ext>
                </a:extLst>
              </p:cNvPr>
              <p:cNvSpPr txBox="1"/>
              <p:nvPr/>
            </p:nvSpPr>
            <p:spPr>
              <a:xfrm>
                <a:off x="8515761" y="3277853"/>
                <a:ext cx="2671356" cy="138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797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9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autism diagnosis (yes/no)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688593-EFB5-D647-928E-4CD0B39A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761" y="3277853"/>
                <a:ext cx="2671356" cy="1383649"/>
              </a:xfrm>
              <a:prstGeom prst="rect">
                <a:avLst/>
              </a:prstGeom>
              <a:blipFill>
                <a:blip r:embed="rId3"/>
                <a:stretch>
                  <a:fillRect l="-4739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CEBE3E-9EA2-8142-8159-96B7EC8D786F}"/>
                  </a:ext>
                </a:extLst>
              </p:cNvPr>
              <p:cNvSpPr txBox="1"/>
              <p:nvPr/>
            </p:nvSpPr>
            <p:spPr>
              <a:xfrm>
                <a:off x="4076921" y="5298367"/>
                <a:ext cx="4038157" cy="4979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636" dirty="0"/>
                  <a:t>End goal: predict</a:t>
                </a:r>
                <a:r>
                  <a:rPr lang="en-US" sz="2636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36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36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636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36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36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636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36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36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CEBE3E-9EA2-8142-8159-96B7EC8D7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921" y="5298367"/>
                <a:ext cx="4038157" cy="497957"/>
              </a:xfrm>
              <a:prstGeom prst="rect">
                <a:avLst/>
              </a:prstGeom>
              <a:blipFill>
                <a:blip r:embed="rId4"/>
                <a:stretch>
                  <a:fillRect l="-2508" t="-1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77238B9-BED6-C64D-9058-10A0ADF7A36B}"/>
              </a:ext>
            </a:extLst>
          </p:cNvPr>
          <p:cNvGraphicFramePr>
            <a:graphicFrameLocks noGrp="1"/>
          </p:cNvGraphicFramePr>
          <p:nvPr/>
        </p:nvGraphicFramePr>
        <p:xfrm>
          <a:off x="1521336" y="2444717"/>
          <a:ext cx="5784248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043894517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667B7A-9412-734D-B315-A6D303F3E782}"/>
              </a:ext>
            </a:extLst>
          </p:cNvPr>
          <p:cNvGraphicFramePr>
            <a:graphicFrameLocks noGrp="1"/>
          </p:cNvGraphicFramePr>
          <p:nvPr/>
        </p:nvGraphicFramePr>
        <p:xfrm>
          <a:off x="8344310" y="2444716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487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696-3591-C44B-A9F2-4271ABF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simplifications are we making?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07CC083-CBCF-5E4D-9D2C-22205C2A1753}"/>
              </a:ext>
            </a:extLst>
          </p:cNvPr>
          <p:cNvSpPr/>
          <p:nvPr/>
        </p:nvSpPr>
        <p:spPr>
          <a:xfrm rot="16200000">
            <a:off x="4238288" y="623021"/>
            <a:ext cx="350344" cy="5784248"/>
          </a:xfrm>
          <a:prstGeom prst="leftBrace">
            <a:avLst>
              <a:gd name="adj1" fmla="val 8333"/>
              <a:gd name="adj2" fmla="val 2468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285172-7031-0349-9360-B24D1DB3A00C}"/>
                  </a:ext>
                </a:extLst>
              </p:cNvPr>
              <p:cNvSpPr txBox="1"/>
              <p:nvPr/>
            </p:nvSpPr>
            <p:spPr>
              <a:xfrm>
                <a:off x="2778049" y="3877721"/>
                <a:ext cx="2987135" cy="953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97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9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data/features for patient </a:t>
                </a:r>
                <a:r>
                  <a:rPr lang="en-US" sz="2797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2797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285172-7031-0349-9360-B24D1DB3A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049" y="3877721"/>
                <a:ext cx="2987135" cy="953210"/>
              </a:xfrm>
              <a:prstGeom prst="rect">
                <a:avLst/>
              </a:prstGeom>
              <a:blipFill>
                <a:blip r:embed="rId3"/>
                <a:stretch>
                  <a:fillRect l="-4237" t="-5263" r="-678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688593-EFB5-D647-928E-4CD0B39ADA04}"/>
                  </a:ext>
                </a:extLst>
              </p:cNvPr>
              <p:cNvSpPr txBox="1"/>
              <p:nvPr/>
            </p:nvSpPr>
            <p:spPr>
              <a:xfrm>
                <a:off x="8515761" y="3277853"/>
                <a:ext cx="2671356" cy="138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797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9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autism diagnosis (yes/no)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688593-EFB5-D647-928E-4CD0B39A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761" y="3277853"/>
                <a:ext cx="2671356" cy="1383649"/>
              </a:xfrm>
              <a:prstGeom prst="rect">
                <a:avLst/>
              </a:prstGeom>
              <a:blipFill>
                <a:blip r:embed="rId4"/>
                <a:stretch>
                  <a:fillRect l="-4739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0CEBE3E-9EA2-8142-8159-96B7EC8D786F}"/>
              </a:ext>
            </a:extLst>
          </p:cNvPr>
          <p:cNvSpPr txBox="1"/>
          <p:nvPr/>
        </p:nvSpPr>
        <p:spPr>
          <a:xfrm>
            <a:off x="2685515" y="5242096"/>
            <a:ext cx="5628529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>
                <a:solidFill>
                  <a:srgbClr val="C00000"/>
                </a:solidFill>
              </a:rPr>
              <a:t>Diagnoses happen at a particular time…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77238B9-BED6-C64D-9058-10A0ADF7A36B}"/>
              </a:ext>
            </a:extLst>
          </p:cNvPr>
          <p:cNvGraphicFramePr>
            <a:graphicFrameLocks noGrp="1"/>
          </p:cNvGraphicFramePr>
          <p:nvPr/>
        </p:nvGraphicFramePr>
        <p:xfrm>
          <a:off x="1521336" y="2444717"/>
          <a:ext cx="5784248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043894517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667B7A-9412-734D-B315-A6D303F3E782}"/>
              </a:ext>
            </a:extLst>
          </p:cNvPr>
          <p:cNvGraphicFramePr>
            <a:graphicFrameLocks noGrp="1"/>
          </p:cNvGraphicFramePr>
          <p:nvPr/>
        </p:nvGraphicFramePr>
        <p:xfrm>
          <a:off x="8344310" y="2444716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7184A484-14A2-564F-9BB9-98F74137F2B3}"/>
              </a:ext>
            </a:extLst>
          </p:cNvPr>
          <p:cNvSpPr/>
          <p:nvPr/>
        </p:nvSpPr>
        <p:spPr>
          <a:xfrm>
            <a:off x="7731663" y="1859423"/>
            <a:ext cx="2671356" cy="313915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906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B2696-3591-C44B-A9F2-4271ABF15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simplifications are we making?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E07CC083-CBCF-5E4D-9D2C-22205C2A1753}"/>
              </a:ext>
            </a:extLst>
          </p:cNvPr>
          <p:cNvSpPr/>
          <p:nvPr/>
        </p:nvSpPr>
        <p:spPr>
          <a:xfrm rot="16200000">
            <a:off x="4238288" y="623021"/>
            <a:ext cx="350344" cy="5784248"/>
          </a:xfrm>
          <a:prstGeom prst="leftBrace">
            <a:avLst>
              <a:gd name="adj1" fmla="val 8333"/>
              <a:gd name="adj2" fmla="val 24681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285172-7031-0349-9360-B24D1DB3A00C}"/>
                  </a:ext>
                </a:extLst>
              </p:cNvPr>
              <p:cNvSpPr txBox="1"/>
              <p:nvPr/>
            </p:nvSpPr>
            <p:spPr>
              <a:xfrm>
                <a:off x="2778049" y="3877721"/>
                <a:ext cx="2987135" cy="953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797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9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data/features for patient </a:t>
                </a:r>
                <a:r>
                  <a:rPr lang="en-US" sz="2797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sz="2797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285172-7031-0349-9360-B24D1DB3A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049" y="3877721"/>
                <a:ext cx="2987135" cy="953210"/>
              </a:xfrm>
              <a:prstGeom prst="rect">
                <a:avLst/>
              </a:prstGeom>
              <a:blipFill>
                <a:blip r:embed="rId2"/>
                <a:stretch>
                  <a:fillRect l="-4237" t="-5263" r="-6780"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688593-EFB5-D647-928E-4CD0B39ADA04}"/>
                  </a:ext>
                </a:extLst>
              </p:cNvPr>
              <p:cNvSpPr txBox="1"/>
              <p:nvPr/>
            </p:nvSpPr>
            <p:spPr>
              <a:xfrm>
                <a:off x="8515761" y="3277853"/>
                <a:ext cx="2671356" cy="13836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797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797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797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autism diagnosis (yes/no)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688593-EFB5-D647-928E-4CD0B39AD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761" y="3277853"/>
                <a:ext cx="2671356" cy="1383649"/>
              </a:xfrm>
              <a:prstGeom prst="rect">
                <a:avLst/>
              </a:prstGeom>
              <a:blipFill>
                <a:blip r:embed="rId3"/>
                <a:stretch>
                  <a:fillRect l="-4739" t="-4545" b="-1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0CEBE3E-9EA2-8142-8159-96B7EC8D786F}"/>
              </a:ext>
            </a:extLst>
          </p:cNvPr>
          <p:cNvSpPr txBox="1"/>
          <p:nvPr/>
        </p:nvSpPr>
        <p:spPr>
          <a:xfrm>
            <a:off x="2685515" y="5242096"/>
            <a:ext cx="6820970" cy="903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>
                <a:solidFill>
                  <a:srgbClr val="C00000"/>
                </a:solidFill>
              </a:rPr>
              <a:t>Diagnoses happen at a particular time…</a:t>
            </a:r>
          </a:p>
          <a:p>
            <a:r>
              <a:rPr lang="en-US" sz="2636" dirty="0">
                <a:solidFill>
                  <a:srgbClr val="C00000"/>
                </a:solidFill>
              </a:rPr>
              <a:t>and identifying them is not at all straightforward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77238B9-BED6-C64D-9058-10A0ADF7A36B}"/>
              </a:ext>
            </a:extLst>
          </p:cNvPr>
          <p:cNvGraphicFramePr>
            <a:graphicFrameLocks noGrp="1"/>
          </p:cNvGraphicFramePr>
          <p:nvPr/>
        </p:nvGraphicFramePr>
        <p:xfrm>
          <a:off x="1521336" y="2444717"/>
          <a:ext cx="5784248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  <a:gridCol w="723031">
                  <a:extLst>
                    <a:ext uri="{9D8B030D-6E8A-4147-A177-3AD203B41FA5}">
                      <a16:colId xmlns:a16="http://schemas.microsoft.com/office/drawing/2014/main" val="4043894517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6667B7A-9412-734D-B315-A6D303F3E782}"/>
              </a:ext>
            </a:extLst>
          </p:cNvPr>
          <p:cNvGraphicFramePr>
            <a:graphicFrameLocks noGrp="1"/>
          </p:cNvGraphicFramePr>
          <p:nvPr/>
        </p:nvGraphicFramePr>
        <p:xfrm>
          <a:off x="8344310" y="2444716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7184A484-14A2-564F-9BB9-98F74137F2B3}"/>
              </a:ext>
            </a:extLst>
          </p:cNvPr>
          <p:cNvSpPr/>
          <p:nvPr/>
        </p:nvSpPr>
        <p:spPr>
          <a:xfrm>
            <a:off x="7731663" y="1859423"/>
            <a:ext cx="2671356" cy="3139154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0822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16x9_duke_ppt_3</Template>
  <TotalTime>16971</TotalTime>
  <Words>1118</Words>
  <Application>Microsoft Macintosh PowerPoint</Application>
  <PresentationFormat>Widescreen</PresentationFormat>
  <Paragraphs>257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Cambria Math</vt:lpstr>
      <vt:lpstr>Courier New</vt:lpstr>
      <vt:lpstr>Helvetica</vt:lpstr>
      <vt:lpstr>Helvetica Neue</vt:lpstr>
      <vt:lpstr>Inherit</vt:lpstr>
      <vt:lpstr>Times New Roman</vt:lpstr>
      <vt:lpstr>1_Office Theme</vt:lpstr>
      <vt:lpstr>Machine Learning Case Study:   Prediction of Neurodevelopmental Disorders from the Electronic Health Record  July 11, 2020</vt:lpstr>
      <vt:lpstr>PowerPoint Presentation</vt:lpstr>
      <vt:lpstr>PowerPoint Presentation</vt:lpstr>
      <vt:lpstr>PowerPoint Presentation</vt:lpstr>
      <vt:lpstr>A Simplified Approach…</vt:lpstr>
      <vt:lpstr>A Simplified Approach…</vt:lpstr>
      <vt:lpstr>What simplifications are we making?</vt:lpstr>
      <vt:lpstr>What simplifications are we making?</vt:lpstr>
      <vt:lpstr>What simplifications are we making?</vt:lpstr>
      <vt:lpstr>ADHD Computable Phenotype</vt:lpstr>
      <vt:lpstr>What simplifications are we making?</vt:lpstr>
      <vt:lpstr>What’s in the EHR?</vt:lpstr>
      <vt:lpstr>What’s in the EHR?</vt:lpstr>
      <vt:lpstr>What’s in the EHR?</vt:lpstr>
      <vt:lpstr>What’s in the EHR?</vt:lpstr>
      <vt:lpstr>What’s in the EHR?</vt:lpstr>
      <vt:lpstr>What’s in the EHR?</vt:lpstr>
      <vt:lpstr>What’s in the EHR?</vt:lpstr>
      <vt:lpstr>What’s in the EHR?</vt:lpstr>
      <vt:lpstr>What’s in the EHR?</vt:lpstr>
      <vt:lpstr>Use our CNN-based image representations…</vt:lpstr>
      <vt:lpstr>Use our CNN-based image representations…</vt:lpstr>
      <vt:lpstr>Use our CNN-based image representations…</vt:lpstr>
      <vt:lpstr>Or CNN-based EEG representations…</vt:lpstr>
      <vt:lpstr>A Simplified Approach…</vt:lpstr>
      <vt:lpstr>What’s in the EHR?</vt:lpstr>
      <vt:lpstr>How do we represent notes numerically?</vt:lpstr>
      <vt:lpstr>How do we represent notes numerically?</vt:lpstr>
      <vt:lpstr>How do we represent notes numerically?</vt:lpstr>
      <vt:lpstr>Prediction over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lawrence carin</dc:creator>
  <cp:lastModifiedBy>Matthew Engelhard, M.D., Ph.D.</cp:lastModifiedBy>
  <cp:revision>239</cp:revision>
  <cp:lastPrinted>2016-07-31T03:57:51Z</cp:lastPrinted>
  <dcterms:created xsi:type="dcterms:W3CDTF">2016-07-12T20:05:41Z</dcterms:created>
  <dcterms:modified xsi:type="dcterms:W3CDTF">2020-07-10T03:02:28Z</dcterms:modified>
</cp:coreProperties>
</file>